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y="5143500" cx="9144000"/>
  <p:notesSz cx="6858000" cy="9144000"/>
  <p:embeddedFontLst>
    <p:embeddedFont>
      <p:font typeface="Montserrat"/>
      <p:regular r:id="rId55"/>
      <p:bold r:id="rId56"/>
      <p:italic r:id="rId57"/>
      <p:boldItalic r:id="rId58"/>
    </p:embeddedFont>
    <p:embeddedFont>
      <p:font typeface="Lato"/>
      <p:regular r:id="rId59"/>
      <p:bold r:id="rId60"/>
      <p:italic r:id="rId61"/>
      <p:boldItalic r:id="rId62"/>
    </p:embeddedFont>
    <p:embeddedFont>
      <p:font typeface="Montserrat Light"/>
      <p:regular r:id="rId63"/>
      <p:bold r:id="rId64"/>
      <p:italic r:id="rId65"/>
      <p:boldItalic r:id="rId66"/>
    </p:embeddedFont>
    <p:embeddedFont>
      <p:font typeface="Open Sans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71" roundtripDataSignature="AMtx7micbNKRg0KRGTa4Fz46UZqj8H7f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8C06D2B-DD8A-477A-B6E0-9D902534C67E}">
  <a:tblStyle styleId="{D8C06D2B-DD8A-477A-B6E0-9D902534C6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customschemas.google.com/relationships/presentationmetadata" Target="metadata"/><Relationship Id="rId70" Type="http://schemas.openxmlformats.org/officeDocument/2006/relationships/font" Target="fonts/OpenSans-bold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Lato-boldItalic.fntdata"/><Relationship Id="rId61" Type="http://schemas.openxmlformats.org/officeDocument/2006/relationships/font" Target="fonts/Lato-italic.fntdata"/><Relationship Id="rId20" Type="http://schemas.openxmlformats.org/officeDocument/2006/relationships/slide" Target="slides/slide14.xml"/><Relationship Id="rId64" Type="http://schemas.openxmlformats.org/officeDocument/2006/relationships/font" Target="fonts/MontserratLight-bold.fntdata"/><Relationship Id="rId63" Type="http://schemas.openxmlformats.org/officeDocument/2006/relationships/font" Target="fonts/MontserratLight-regular.fntdata"/><Relationship Id="rId22" Type="http://schemas.openxmlformats.org/officeDocument/2006/relationships/slide" Target="slides/slide16.xml"/><Relationship Id="rId66" Type="http://schemas.openxmlformats.org/officeDocument/2006/relationships/font" Target="fonts/MontserratLight-boldItalic.fntdata"/><Relationship Id="rId21" Type="http://schemas.openxmlformats.org/officeDocument/2006/relationships/slide" Target="slides/slide15.xml"/><Relationship Id="rId65" Type="http://schemas.openxmlformats.org/officeDocument/2006/relationships/font" Target="fonts/MontserratLight-italic.fntdata"/><Relationship Id="rId24" Type="http://schemas.openxmlformats.org/officeDocument/2006/relationships/slide" Target="slides/slide18.xml"/><Relationship Id="rId68" Type="http://schemas.openxmlformats.org/officeDocument/2006/relationships/font" Target="fonts/OpenSans-bold.fntdata"/><Relationship Id="rId23" Type="http://schemas.openxmlformats.org/officeDocument/2006/relationships/slide" Target="slides/slide17.xml"/><Relationship Id="rId67" Type="http://schemas.openxmlformats.org/officeDocument/2006/relationships/font" Target="fonts/OpenSans-regular.fntdata"/><Relationship Id="rId60" Type="http://schemas.openxmlformats.org/officeDocument/2006/relationships/font" Target="fonts/Lato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OpenSans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font" Target="fonts/Montserrat-regular.fntdata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font" Target="fonts/Montserrat-italic.fntdata"/><Relationship Id="rId12" Type="http://schemas.openxmlformats.org/officeDocument/2006/relationships/slide" Target="slides/slide6.xml"/><Relationship Id="rId56" Type="http://schemas.openxmlformats.org/officeDocument/2006/relationships/font" Target="fonts/Montserrat-bold.fntdata"/><Relationship Id="rId15" Type="http://schemas.openxmlformats.org/officeDocument/2006/relationships/slide" Target="slides/slide9.xml"/><Relationship Id="rId59" Type="http://schemas.openxmlformats.org/officeDocument/2006/relationships/font" Target="fonts/Lato-regular.fntdata"/><Relationship Id="rId14" Type="http://schemas.openxmlformats.org/officeDocument/2006/relationships/slide" Target="slides/slide8.xml"/><Relationship Id="rId58" Type="http://schemas.openxmlformats.org/officeDocument/2006/relationships/font" Target="fonts/Montserrat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77417d160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377417d160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77417d160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377417d160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77417d160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377417d160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77417d160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377417d160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77417d160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377417d160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77417d160b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377417d160b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77417d160b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377417d160b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77417d160b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377417d160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77417d160b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g377417d160b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77417d160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377417d160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434fea7ef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3434fea7ef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77417d160b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377417d160b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77417d160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377417d160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77417d160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377417d160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77417d160b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377417d160b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77417d160b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377417d160b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77417d160b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377417d160b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77417d160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377417d160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77417d160b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377417d160b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77417d160b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377417d160b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77417d160b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377417d160b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434fea7efa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g3434fea7efa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77417d160b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377417d160b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77417d160b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377417d160b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77417d160b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377417d160b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77417d160b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377417d160b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77417d160b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377417d160b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77417d160b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377417d160b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77417d160b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g377417d160b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77417d160b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g377417d160b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77417d160b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377417d160b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77417d160b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g377417d160b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77417d160b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g377417d160b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77417d160b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g377417d160b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77417d160b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g377417d160b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77417d160b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g377417d160b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77417d160b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g377417d160b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77417d160b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g377417d160b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77417d160b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g377417d160b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77417d160b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3" name="Google Shape;353;g377417d160b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77417d160b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g377417d160b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4c11ad18f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34c11ad18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77417d160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377417d160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7417d160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377417d160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06800" y="290599"/>
            <a:ext cx="1190685" cy="3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8"/>
          <p:cNvSpPr txBox="1"/>
          <p:nvPr/>
        </p:nvSpPr>
        <p:spPr>
          <a:xfrm>
            <a:off x="545100" y="4722775"/>
            <a:ext cx="80538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pl" sz="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Copyright (C) 2025 Sages sp. z o.o. Kopiowanie, przetwarzanie, rozpowszechnianie tych materiałów w całości lub w części jest zabronione.</a:t>
            </a:r>
            <a:endParaRPr b="0" i="0" sz="17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  <p:sp>
        <p:nvSpPr>
          <p:cNvPr id="57" name="Google Shape;57;p16"/>
          <p:cNvSpPr txBox="1"/>
          <p:nvPr/>
        </p:nvSpPr>
        <p:spPr>
          <a:xfrm>
            <a:off x="545100" y="4722775"/>
            <a:ext cx="80538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pl" sz="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Copyright (C) 2025 Sages sp. z o.o. Kopiowanie, przetwarzanie, rozpowszechnianie tych materiałów w całości lub w części jest zabronione.</a:t>
            </a:r>
            <a:endParaRPr b="0" i="0" sz="17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1"/>
          <p:cNvSpPr/>
          <p:nvPr/>
        </p:nvSpPr>
        <p:spPr>
          <a:xfrm>
            <a:off x="-355925" y="3392400"/>
            <a:ext cx="10314600" cy="1611900"/>
          </a:xfrm>
          <a:prstGeom prst="rect">
            <a:avLst/>
          </a:prstGeom>
          <a:solidFill>
            <a:srgbClr val="E6EAF0"/>
          </a:solidFill>
          <a:ln cap="flat" cmpd="sng" w="9525">
            <a:solidFill>
              <a:srgbClr val="E6EA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50150" y="762700"/>
            <a:ext cx="5216700" cy="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l" sz="2400" u="none" cap="none" strike="noStrike">
                <a:solidFill>
                  <a:srgbClr val="1B202C"/>
                </a:solidFill>
                <a:latin typeface="Montserrat"/>
                <a:ea typeface="Montserrat"/>
                <a:cs typeface="Montserrat"/>
                <a:sym typeface="Montserrat"/>
              </a:rPr>
              <a:t>Zaufaj naszemu </a:t>
            </a:r>
            <a:endParaRPr b="1" i="0" sz="2400" u="none" cap="none" strike="noStrike">
              <a:solidFill>
                <a:srgbClr val="1B20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l" sz="2400" u="none" cap="none" strike="noStrike">
                <a:solidFill>
                  <a:srgbClr val="1B202C"/>
                </a:solidFill>
                <a:latin typeface="Montserrat"/>
                <a:ea typeface="Montserrat"/>
                <a:cs typeface="Montserrat"/>
                <a:sym typeface="Montserrat"/>
              </a:rPr>
              <a:t>doświadczeniu</a:t>
            </a:r>
            <a:endParaRPr b="1" i="0" sz="31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" name="Google Shape;1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0150" y="245175"/>
            <a:ext cx="1098250" cy="35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55675" y="-1139575"/>
            <a:ext cx="2927875" cy="650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8800" y="3575924"/>
            <a:ext cx="4694526" cy="1428375"/>
          </a:xfrm>
          <a:prstGeom prst="rect">
            <a:avLst/>
          </a:prstGeom>
          <a:solidFill>
            <a:srgbClr val="E6EAF0"/>
          </a:solidFill>
          <a:ln cap="flat" cmpd="sng" w="9525">
            <a:solidFill>
              <a:srgbClr val="E6EAF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" name="Google Shape;18;p11"/>
          <p:cNvPicPr preferRelativeResize="0"/>
          <p:nvPr/>
        </p:nvPicPr>
        <p:blipFill rotWithShape="1">
          <a:blip r:embed="rId5">
            <a:alphaModFix/>
          </a:blip>
          <a:srcRect b="0" l="0" r="53429" t="0"/>
          <a:stretch/>
        </p:blipFill>
        <p:spPr>
          <a:xfrm>
            <a:off x="425400" y="1641400"/>
            <a:ext cx="1717225" cy="161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11"/>
          <p:cNvPicPr preferRelativeResize="0"/>
          <p:nvPr/>
        </p:nvPicPr>
        <p:blipFill rotWithShape="1">
          <a:blip r:embed="rId5">
            <a:alphaModFix/>
          </a:blip>
          <a:srcRect b="0" l="44404" r="0" t="0"/>
          <a:stretch/>
        </p:blipFill>
        <p:spPr>
          <a:xfrm>
            <a:off x="2458375" y="1641400"/>
            <a:ext cx="2050076" cy="161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/>
          <p:nvPr/>
        </p:nvSpPr>
        <p:spPr>
          <a:xfrm>
            <a:off x="-227775" y="3964900"/>
            <a:ext cx="4621800" cy="1248600"/>
          </a:xfrm>
          <a:prstGeom prst="rect">
            <a:avLst/>
          </a:prstGeom>
          <a:solidFill>
            <a:srgbClr val="E1EDF8"/>
          </a:solidFill>
          <a:ln cap="flat" cmpd="sng" w="9525">
            <a:solidFill>
              <a:srgbClr val="E1ED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9"/>
          <p:cNvSpPr/>
          <p:nvPr/>
        </p:nvSpPr>
        <p:spPr>
          <a:xfrm>
            <a:off x="4396575" y="0"/>
            <a:ext cx="5131800" cy="5143500"/>
          </a:xfrm>
          <a:prstGeom prst="rect">
            <a:avLst/>
          </a:prstGeom>
          <a:solidFill>
            <a:srgbClr val="EBF8FD"/>
          </a:solidFill>
          <a:ln cap="flat" cmpd="sng" w="9525">
            <a:solidFill>
              <a:srgbClr val="EBF8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9"/>
          <p:cNvSpPr txBox="1"/>
          <p:nvPr/>
        </p:nvSpPr>
        <p:spPr>
          <a:xfrm>
            <a:off x="276675" y="290600"/>
            <a:ext cx="4119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l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Edukacja na najwyższym poziomie</a:t>
            </a:r>
            <a:endParaRPr b="1" i="0" sz="1500" u="none" cap="none" strike="noStrike">
              <a:solidFill>
                <a:srgbClr val="41C0F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" name="Google Shape;24;p9"/>
          <p:cNvSpPr txBox="1"/>
          <p:nvPr/>
        </p:nvSpPr>
        <p:spPr>
          <a:xfrm>
            <a:off x="359175" y="743175"/>
            <a:ext cx="3970800" cy="4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l" sz="1200" u="none" cap="none" strike="noStrike">
                <a:solidFill>
                  <a:srgbClr val="222222"/>
                </a:solidFill>
                <a:highlight>
                  <a:srgbClr val="EBF8FD"/>
                </a:highlight>
                <a:latin typeface="Montserrat"/>
                <a:ea typeface="Montserrat"/>
                <a:cs typeface="Montserrat"/>
                <a:sym typeface="Montserrat"/>
              </a:rPr>
              <a:t>Wiedza specjalistyczna dla branży IT</a:t>
            </a:r>
            <a:endParaRPr b="1" i="0" sz="1200" u="none" cap="none" strike="noStrike">
              <a:solidFill>
                <a:srgbClr val="222222"/>
              </a:solidFill>
              <a:highlight>
                <a:srgbClr val="EBF8FD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l" sz="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Oferujemy szeroki katalog szkoleń z technologii mainstreamowych </a:t>
            </a:r>
            <a:br>
              <a:rPr b="0" i="0" lang="pl" sz="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l" sz="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 specjalistycznych, wschodzących i legacy. Zajęcia prowadzimy </a:t>
            </a:r>
            <a:br>
              <a:rPr b="0" i="0" lang="pl" sz="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l" sz="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 trybie warsztatowym, a programy są oparte o praktyczne know-how. Specjalizujemy się w prowadzeniu dedykowanych szkoleń technologicznych, których agendę dostosowujemy do potrzeb naszych klientów i oczekiwań uczestników.</a:t>
            </a:r>
            <a:endParaRPr b="0" i="0" sz="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l" sz="9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b="0" i="0" sz="9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pl" sz="1200" u="none" cap="none" strike="noStrike">
                <a:solidFill>
                  <a:srgbClr val="222222"/>
                </a:solidFill>
                <a:highlight>
                  <a:srgbClr val="EBF8FD"/>
                </a:highlight>
                <a:latin typeface="Montserrat"/>
                <a:ea typeface="Montserrat"/>
                <a:cs typeface="Montserrat"/>
                <a:sym typeface="Montserrat"/>
              </a:rPr>
              <a:t>Wybitni eksperci</a:t>
            </a:r>
            <a:endParaRPr b="1" i="0" sz="1200" u="none" cap="none" strike="noStrike">
              <a:solidFill>
                <a:srgbClr val="222222"/>
              </a:solidFill>
              <a:highlight>
                <a:srgbClr val="EBF8FD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222222"/>
              </a:solidFill>
              <a:highlight>
                <a:srgbClr val="EBF8FD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pl" sz="900" u="none" cap="none" strike="noStrike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Od początku naszego istnienia przeszkoliliśmy dziesiątki tysięcy osób, co pomogło absolwentom podnieść konkurencyjność na rynku pracy i jakość projektów realizowanych na co dzień. Nasze szkolenia prowadzą najlepsi trenerzy, a nasze produkty są oparte na najnowocześniejszej technologii. Ich niezawodność i dopasowanie do potrzeb klientów są możliwe dzięki zespołowi składającemu się z wybitnych ekspertów i ekspertek, którzy/e są na pierwszej linii teorii i praktyki tworzenia i wdrażania innowacji technologicznych.</a:t>
            </a:r>
            <a:endParaRPr b="0" i="0" sz="900" u="none" cap="none" strike="noStrike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222222"/>
              </a:solidFill>
              <a:highlight>
                <a:srgbClr val="EBF8FD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l" sz="9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			</a:t>
            </a:r>
            <a:endParaRPr b="0" i="0" sz="9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l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9"/>
          <p:cNvSpPr txBox="1"/>
          <p:nvPr/>
        </p:nvSpPr>
        <p:spPr>
          <a:xfrm>
            <a:off x="4754250" y="743175"/>
            <a:ext cx="43899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pl" sz="1200" u="none" cap="none" strike="noStrike">
                <a:solidFill>
                  <a:schemeClr val="lt1"/>
                </a:solidFill>
                <a:highlight>
                  <a:srgbClr val="43BEEF"/>
                </a:highlight>
                <a:latin typeface="Montserrat"/>
                <a:ea typeface="Montserrat"/>
                <a:cs typeface="Montserrat"/>
                <a:sym typeface="Montserrat"/>
              </a:rPr>
              <a:t>Najlepsze standardy usług edukacyjnych</a:t>
            </a:r>
            <a:endParaRPr b="1" i="0" sz="1200" u="none" cap="none" strike="noStrike">
              <a:solidFill>
                <a:schemeClr val="lt1"/>
              </a:solidFill>
              <a:highlight>
                <a:srgbClr val="43BEE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l" sz="900" u="none" cap="none" strike="noStrike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Stosujemy Standard Usługi Szkoleniowej Polskiej Izby Firm Szkoleniowych, a nasze usługi realizowane są na najwyższym poziomie, o czym świadczą stale powracający klienci oraz wdrożony certyfikat ISO 9001. Metodologia prowadzonych przez nas zajęć oparta jest na współczesnych narzędziach i dostosowana do potrzeb i oczekiwań klientów.</a:t>
            </a:r>
            <a:endParaRPr b="0" i="0" sz="900" u="none" cap="none" strike="noStrike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l" sz="900" u="none" cap="none" strike="noStrike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Ponadto jesteśmy firmą wpisaną do rejestru instytucji szkoleniowych w Wojewódzkim Urzędzie Pracy w Warszawie pod nr 2.14/00133/2019.</a:t>
            </a:r>
            <a:endParaRPr b="0" i="0" sz="900" u="none" cap="none" strike="noStrike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pl" sz="1200" u="none" cap="none" strike="noStrike">
                <a:solidFill>
                  <a:schemeClr val="lt1"/>
                </a:solidFill>
                <a:highlight>
                  <a:srgbClr val="43BEEF"/>
                </a:highlight>
                <a:latin typeface="Montserrat"/>
                <a:ea typeface="Montserrat"/>
                <a:cs typeface="Montserrat"/>
                <a:sym typeface="Montserrat"/>
              </a:rPr>
              <a:t>Zaufali nam najlepsi</a:t>
            </a:r>
            <a:endParaRPr b="1" i="0" sz="1200" u="none" cap="none" strike="noStrike">
              <a:solidFill>
                <a:schemeClr val="lt1"/>
              </a:solidFill>
              <a:highlight>
                <a:srgbClr val="43BEE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l" sz="900" u="none" cap="none" strike="noStrike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Wśród naszych klientów są takie firmy jak Alior Bank, OLX Group, Bank Zachodni WBK, Orange Polska, Lufthansa i wiele innych.</a:t>
            </a:r>
            <a:endParaRPr b="0" i="0" sz="900" u="none" cap="none" strike="noStrike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" name="Google Shape;2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45800" y="290599"/>
            <a:ext cx="1190685" cy="3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9"/>
          <p:cNvSpPr/>
          <p:nvPr/>
        </p:nvSpPr>
        <p:spPr>
          <a:xfrm>
            <a:off x="4394050" y="3351725"/>
            <a:ext cx="5207700" cy="1894500"/>
          </a:xfrm>
          <a:prstGeom prst="rect">
            <a:avLst/>
          </a:prstGeom>
          <a:solidFill>
            <a:srgbClr val="012438"/>
          </a:solidFill>
          <a:ln cap="flat" cmpd="sng" w="9525">
            <a:solidFill>
              <a:srgbClr val="0124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Google Shape;2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00025" y="3414725"/>
            <a:ext cx="3785700" cy="1768500"/>
          </a:xfrm>
          <a:prstGeom prst="rect">
            <a:avLst/>
          </a:prstGeom>
          <a:solidFill>
            <a:srgbClr val="012438"/>
          </a:solidFill>
          <a:ln cap="flat" cmpd="sng" w="9525">
            <a:solidFill>
              <a:srgbClr val="01243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" name="Google Shape;2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981675"/>
            <a:ext cx="3202675" cy="116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uzupełnienia">
  <p:cSld name="CUSTOM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0"/>
          <p:cNvSpPr txBox="1"/>
          <p:nvPr/>
        </p:nvSpPr>
        <p:spPr>
          <a:xfrm>
            <a:off x="306800" y="819600"/>
            <a:ext cx="49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l" sz="2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Sylwetka trenera</a:t>
            </a:r>
            <a:endParaRPr b="1" i="0" sz="2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" name="Google Shape;32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06800" y="290599"/>
            <a:ext cx="1190685" cy="3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0"/>
          <p:cNvSpPr txBox="1"/>
          <p:nvPr/>
        </p:nvSpPr>
        <p:spPr>
          <a:xfrm>
            <a:off x="545100" y="4722775"/>
            <a:ext cx="80538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pl" sz="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Copyright (C) 2025 Sages sp. z o.o. Kopiowanie, przetwarzanie, rozpowszechnianie tych materiałów w całości lub w części jest zabronione.</a:t>
            </a:r>
            <a:endParaRPr b="0" i="0" sz="17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06800" y="290599"/>
            <a:ext cx="1190685" cy="3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9"/>
          <p:cNvSpPr txBox="1"/>
          <p:nvPr/>
        </p:nvSpPr>
        <p:spPr>
          <a:xfrm>
            <a:off x="545100" y="4722775"/>
            <a:ext cx="80538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pl" sz="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Copyright (C) 2025 Sages sp. z o.o. Kopiowanie, przetwarzanie, rozpowszechnianie tych materiałów w całości lub w części jest zabronione.</a:t>
            </a:r>
            <a:endParaRPr b="0" i="0" sz="17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1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  <p:pic>
        <p:nvPicPr>
          <p:cNvPr id="43" name="Google Shape;4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06800" y="290599"/>
            <a:ext cx="1190685" cy="3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3"/>
          <p:cNvSpPr txBox="1"/>
          <p:nvPr/>
        </p:nvSpPr>
        <p:spPr>
          <a:xfrm>
            <a:off x="545100" y="4722775"/>
            <a:ext cx="80538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pl" sz="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Copyright (C) 2025 Sages sp. z o.o. Kopiowanie, przetwarzanie, rozpowszechnianie tych materiałów w całości lub w części jest zabronione.</a:t>
            </a:r>
            <a:endParaRPr b="0" i="0" sz="17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/>
        </p:nvSpPr>
        <p:spPr>
          <a:xfrm>
            <a:off x="493500" y="243025"/>
            <a:ext cx="49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l" sz="2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Sylwetka trenera</a:t>
            </a:r>
            <a:endParaRPr b="1" i="0" sz="20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7" name="Google Shape;4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45800" y="290599"/>
            <a:ext cx="1190685" cy="3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4"/>
          <p:cNvSpPr txBox="1"/>
          <p:nvPr/>
        </p:nvSpPr>
        <p:spPr>
          <a:xfrm>
            <a:off x="545100" y="4722775"/>
            <a:ext cx="80538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pl" sz="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Copyright (C) 2025 Sages sp. z o.o. Kopiowanie, przetwarzanie, rozpowszechnianie tych materiałów w całości lub w części jest zabronione.</a:t>
            </a:r>
            <a:endParaRPr b="0" i="0" sz="17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2" name="Google Shape;52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mikulskibartosz.name/about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11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"/>
          <p:cNvSpPr txBox="1"/>
          <p:nvPr/>
        </p:nvSpPr>
        <p:spPr>
          <a:xfrm>
            <a:off x="1279350" y="1266200"/>
            <a:ext cx="65853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Retrieval Augmented Generation (RAG)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systemy AI do wyszukiwania informacji</a:t>
            </a:r>
            <a:endParaRPr b="1" i="0" sz="19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" name="Google Shape;72;p1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" name="Google Shape;73;p1"/>
          <p:cNvSpPr txBox="1"/>
          <p:nvPr/>
        </p:nvSpPr>
        <p:spPr>
          <a:xfrm>
            <a:off x="1993178" y="2717150"/>
            <a:ext cx="54339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l" sz="2000">
                <a:solidFill>
                  <a:srgbClr val="41C0F0"/>
                </a:solidFill>
                <a:latin typeface="Montserrat"/>
                <a:ea typeface="Montserrat"/>
                <a:cs typeface="Montserrat"/>
                <a:sym typeface="Montserrat"/>
              </a:rPr>
              <a:t>Bartosz Mikulski</a:t>
            </a:r>
            <a:br>
              <a:rPr lang="pl" sz="2000">
                <a:solidFill>
                  <a:srgbClr val="41C0F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pl" sz="2000">
                <a:solidFill>
                  <a:srgbClr val="41C0F0"/>
                </a:solidFill>
                <a:latin typeface="Lato"/>
                <a:ea typeface="Lato"/>
                <a:cs typeface="Lato"/>
                <a:sym typeface="Lato"/>
              </a:rPr>
              <a:t>mikulskibartosz.name</a:t>
            </a:r>
            <a:br>
              <a:rPr lang="pl" sz="2000">
                <a:solidFill>
                  <a:srgbClr val="41C0F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pl" sz="2000">
                <a:solidFill>
                  <a:srgbClr val="41C0F0"/>
                </a:solidFill>
                <a:latin typeface="Lato"/>
                <a:ea typeface="Lato"/>
                <a:cs typeface="Lato"/>
                <a:sym typeface="Lato"/>
              </a:rPr>
              <a:t>aihallucinationfix.substack.com</a:t>
            </a:r>
            <a:endParaRPr b="0" i="0" sz="1700" u="none" cap="none" strike="noStrike">
              <a:solidFill>
                <a:srgbClr val="41C0F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g377417d160b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150" y="732475"/>
            <a:ext cx="6949676" cy="390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377417d160b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188" y="801400"/>
            <a:ext cx="7035626" cy="395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77417d160b_0_36"/>
          <p:cNvSpPr txBox="1"/>
          <p:nvPr/>
        </p:nvSpPr>
        <p:spPr>
          <a:xfrm>
            <a:off x="1279350" y="1266200"/>
            <a:ext cx="6585300" cy="3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Jak działają bazy wektorowe?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Dane (np. tekst, obraz) zamieniane są na wektory liczb przez model ML.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Wektory o podobnym znaczeniu znajdują się blisko siebie w przestrzeni wektorowej.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Zapytanie użytkownika także przekształcane jest w wektor.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Baza porównuje wektor zapytania z wektorami dokumentów za pomocą metryk podobieństwa.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Wynikiem są najbardziej semantycznie zbliżone elementy, a nie tylko te z identycznymi słowami.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" name="Google Shape;136;g377417d160b_0_36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g377417d160b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088" y="690200"/>
            <a:ext cx="7681824" cy="384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377417d160b_0_24"/>
          <p:cNvSpPr txBox="1"/>
          <p:nvPr/>
        </p:nvSpPr>
        <p:spPr>
          <a:xfrm>
            <a:off x="731100" y="4069400"/>
            <a:ext cx="527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2"/>
                </a:solidFill>
              </a:rPr>
              <a:t>https://weaviate.io/blog/vector-search-explained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77417d160b_0_51"/>
          <p:cNvSpPr txBox="1"/>
          <p:nvPr/>
        </p:nvSpPr>
        <p:spPr>
          <a:xfrm>
            <a:off x="1279350" y="1266200"/>
            <a:ext cx="6585300" cy="12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Metryki odległości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pl" sz="1100">
                <a:solidFill>
                  <a:schemeClr val="dk1"/>
                </a:solidFill>
              </a:rPr>
              <a:t>Cosine Similarity</a:t>
            </a:r>
            <a:r>
              <a:rPr lang="pl" sz="1100">
                <a:solidFill>
                  <a:schemeClr val="dk1"/>
                </a:solidFill>
              </a:rPr>
              <a:t> – porównuje kąt między wektorami.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pl" sz="1100">
                <a:solidFill>
                  <a:schemeClr val="dk1"/>
                </a:solidFill>
              </a:rPr>
              <a:t>Hamming Distance</a:t>
            </a:r>
            <a:r>
              <a:rPr lang="pl" sz="1100">
                <a:solidFill>
                  <a:schemeClr val="dk1"/>
                </a:solidFill>
              </a:rPr>
              <a:t> – liczy różnice w poszczególnych pozycjach wektorów binarnych.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pl" sz="1100">
                <a:solidFill>
                  <a:schemeClr val="dk1"/>
                </a:solidFill>
              </a:rPr>
              <a:t>Manhattan Distance</a:t>
            </a:r>
            <a:r>
              <a:rPr lang="pl" sz="1100">
                <a:solidFill>
                  <a:schemeClr val="dk1"/>
                </a:solidFill>
              </a:rPr>
              <a:t> – sumuje różnice wartości po każdej osi.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77417d160b_0_41"/>
          <p:cNvSpPr txBox="1"/>
          <p:nvPr/>
        </p:nvSpPr>
        <p:spPr>
          <a:xfrm>
            <a:off x="731100" y="4069400"/>
            <a:ext cx="527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2"/>
                </a:solidFill>
              </a:rPr>
              <a:t>https://weaviate.io/blog/vector-search-explained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53" name="Google Shape;153;g377417d160b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500" y="1489499"/>
            <a:ext cx="7938099" cy="257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377417d160b_0_41"/>
          <p:cNvSpPr txBox="1"/>
          <p:nvPr/>
        </p:nvSpPr>
        <p:spPr>
          <a:xfrm>
            <a:off x="453325" y="927025"/>
            <a:ext cx="527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2"/>
                </a:solidFill>
              </a:rPr>
              <a:t>Approximate Nearest Neighbor Search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77417d160b_0_57"/>
          <p:cNvSpPr txBox="1"/>
          <p:nvPr/>
        </p:nvSpPr>
        <p:spPr>
          <a:xfrm>
            <a:off x="1279350" y="1266200"/>
            <a:ext cx="6585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LlamaIndex </a:t>
            </a: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(llamaindex.ai)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0" name="Google Shape;160;g377417d160b_0_57" title="Screenshot 2025-08-23 at 08.55.3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34100"/>
            <a:ext cx="8839202" cy="2839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77417d160b_0_63"/>
          <p:cNvSpPr txBox="1"/>
          <p:nvPr/>
        </p:nvSpPr>
        <p:spPr>
          <a:xfrm>
            <a:off x="1279350" y="1266200"/>
            <a:ext cx="6585300" cy="17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LlamaIndex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Dokumentacja: </a:t>
            </a: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docs.llamaindex.ai/en/stable/api_reference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LlamaCloud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cloud.llamaindex.ai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77417d160b_0_70"/>
          <p:cNvSpPr txBox="1"/>
          <p:nvPr/>
        </p:nvSpPr>
        <p:spPr>
          <a:xfrm>
            <a:off x="1279350" y="1266200"/>
            <a:ext cx="6585300" cy="25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Moduł 2: Przygotowanie danych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Wczytywanie dokumentów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latin typeface="Montserrat"/>
                <a:ea typeface="Montserrat"/>
                <a:cs typeface="Montserrat"/>
                <a:sym typeface="Montserrat"/>
              </a:rPr>
              <a:t>Dzielenie tekstów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latin typeface="Montserrat"/>
                <a:ea typeface="Montserrat"/>
                <a:cs typeface="Montserrat"/>
                <a:sym typeface="Montserrat"/>
              </a:rPr>
              <a:t>LlamaCloud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latin typeface="Montserrat"/>
                <a:ea typeface="Montserrat"/>
                <a:cs typeface="Montserrat"/>
                <a:sym typeface="Montserrat"/>
              </a:rPr>
              <a:t>Transformacja danych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latin typeface="Montserrat"/>
                <a:ea typeface="Montserrat"/>
                <a:cs typeface="Montserrat"/>
                <a:sym typeface="Montserrat"/>
              </a:rPr>
              <a:t>Obsługiwane bazy danych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latin typeface="Montserrat"/>
                <a:ea typeface="Montserrat"/>
                <a:cs typeface="Montserrat"/>
                <a:sym typeface="Montserrat"/>
              </a:rPr>
              <a:t>Typy indeksów</a:t>
            </a:r>
            <a:br>
              <a:rPr lang="pl" sz="1300">
                <a:latin typeface="Montserrat"/>
                <a:ea typeface="Montserrat"/>
                <a:cs typeface="Montserrat"/>
                <a:sym typeface="Montserrat"/>
              </a:rPr>
            </a:b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g377417d160b_0_70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77417d160b_0_75"/>
          <p:cNvSpPr txBox="1"/>
          <p:nvPr/>
        </p:nvSpPr>
        <p:spPr>
          <a:xfrm>
            <a:off x="1279350" y="1266200"/>
            <a:ext cx="6585300" cy="30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Indeksowanie danych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SummaryIndex</a:t>
            </a: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- lista dokumentów (używamy gdy dokumentów jest niewiele lub chcemy zawsze wczytać wszystko)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VectorStoreIndex</a:t>
            </a: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- wektorowe bazy danych (wyszukiwanie przez podobieństwo znaczenia tekstu)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KeywordTableIndex</a:t>
            </a: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- wyszukiwanie przy użyciu słów kluczowych (wyszukiwanie dokumentów z określoną wartością np. numer produktu)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PropertyGraphIndex</a:t>
            </a: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- graf zależności między zawartością dokumentów (wyszukiwanie powiązań, np. strony umowy)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77417d160b_0_80"/>
          <p:cNvSpPr txBox="1"/>
          <p:nvPr/>
        </p:nvSpPr>
        <p:spPr>
          <a:xfrm>
            <a:off x="1279350" y="1266200"/>
            <a:ext cx="6585300" cy="3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Moduł 3: Analiza błędów w RAG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Przygotowanie danych testowych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Metryki oceniające wyszukiwanie informacji oraz generowanie odpowiedzi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Sposoby pozyskiwania informacji o błędach (LLM-as-a-judge vs człowiek)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Klasyfikowanie błędów (topic modeling, clustering)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Źródła: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hamel.dev</a:t>
            </a:r>
            <a:br>
              <a:rPr lang="pl" sz="1300">
                <a:solidFill>
                  <a:srgbClr val="313949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hamel.dev/blog/posts/evals-faq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hamel.dev/blog/posts/llm-judge/index.html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jxnl.co/writing/2024/02/05/when-to-lgtm-at-k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g377417d160b_0_80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77417d160b_0_85"/>
          <p:cNvSpPr txBox="1"/>
          <p:nvPr/>
        </p:nvSpPr>
        <p:spPr>
          <a:xfrm>
            <a:off x="1279350" y="1266200"/>
            <a:ext cx="6585300" cy="14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Metryki oceny pobierania danych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Dowolna metryka@k = wartość w przypadku pobierania k dokumentów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mikulskibartosz.name/precision-vs-recall-explanation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" name="Google Shape;188;g377417d160b_0_85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77417d160b_0_93"/>
          <p:cNvSpPr txBox="1"/>
          <p:nvPr/>
        </p:nvSpPr>
        <p:spPr>
          <a:xfrm>
            <a:off x="1279350" y="1266200"/>
            <a:ext cx="6585300" cy="25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Mean Average Recall (MAR) @ k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recall@K = liczba poprawnie znalezionych dokumentów w top k dokumentów / liczba dokumentów które powinny być zwrócone dla danego zapytania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949"/>
              </a:buClr>
              <a:buSzPts val="1300"/>
              <a:buFont typeface="Montserrat"/>
              <a:buChar char="●"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trzeba wiedzieć jakie dokumenty powinny być zwrócone i znać ich poprawną liczbę w całym zbiorze danych (dość trudne)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" name="Google Shape;194;g377417d160b_0_93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77417d160b_0_98"/>
          <p:cNvSpPr txBox="1"/>
          <p:nvPr/>
        </p:nvSpPr>
        <p:spPr>
          <a:xfrm>
            <a:off x="1279350" y="1266200"/>
            <a:ext cx="6585300" cy="23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Mean Average Precision (MAP) @ k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recall@K = liczba poprawnie znalezionych dokumentów w top k dokumentów / K (liczba pobieranych dokumentów)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949"/>
              </a:buClr>
              <a:buSzPts val="1300"/>
              <a:buFont typeface="Montserrat"/>
              <a:buChar char="●"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trzeba wiedzieć jakie dokumenty powinny być zwrócone i znać ich poprawną liczbę w całym zbiorze danych (dość trudne)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g377417d160b_0_98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77417d160b_0_104"/>
          <p:cNvSpPr txBox="1"/>
          <p:nvPr/>
        </p:nvSpPr>
        <p:spPr>
          <a:xfrm>
            <a:off x="1279350" y="1266200"/>
            <a:ext cx="6585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Precision vs Recall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" name="Google Shape;206;g377417d160b_0_104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07" name="Google Shape;207;g377417d160b_0_104"/>
          <p:cNvGraphicFramePr/>
          <p:nvPr/>
        </p:nvGraphicFramePr>
        <p:xfrm>
          <a:off x="9525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{D8C06D2B-DD8A-477A-B6E0-9D902534C67E}</a:tableStyleId>
              </a:tblPr>
              <a:tblGrid>
                <a:gridCol w="941300"/>
                <a:gridCol w="974350"/>
                <a:gridCol w="5323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Recall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Precision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Problem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Wysoka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Niska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Dużo zbędnych danych przekazanych do LLM: może nam zabraknąć context window albo LLM nie będzie odporny na szum w danych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Niska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Wysoka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Odpowiedź będzie niekompletna, bo nie pobraliśmy wszystkich danych związanych z pytaniem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Wysoka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Wysoka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Ok. Jeśli odpowiedź będzie błędna to mamy problem na etapie jej generowanie, a nie pobierania danych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Niska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Niska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Wracamy do etapu ładowania danych i sprawdzamy czy to co wczytujemy jest użyteczne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77417d160b_0_110"/>
          <p:cNvSpPr txBox="1"/>
          <p:nvPr/>
        </p:nvSpPr>
        <p:spPr>
          <a:xfrm>
            <a:off x="1279350" y="1266200"/>
            <a:ext cx="6585300" cy="25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Mean Reciprocal Rank (MRR) @ k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Wyższy jeśli poprawnie dopasowany dokumentów znajduje się bliżej początku listy wyników: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Pierwszy = 1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Trzeci = </a:t>
            </a: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1/3</a:t>
            </a: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Dziesiąty = 1/10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" name="Google Shape;213;g377417d160b_0_110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4" name="Google Shape;214;g377417d160b_0_110" title="Screenshot 2025-08-23 at 09.22.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3838" y="2571750"/>
            <a:ext cx="2616333" cy="101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77417d160b_0_116"/>
          <p:cNvSpPr txBox="1"/>
          <p:nvPr/>
        </p:nvSpPr>
        <p:spPr>
          <a:xfrm>
            <a:off x="1279350" y="1266200"/>
            <a:ext cx="6585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Metryki biznesowe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g377417d160b_0_116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21" name="Google Shape;221;g377417d160b_0_116"/>
          <p:cNvGraphicFramePr/>
          <p:nvPr/>
        </p:nvGraphicFramePr>
        <p:xfrm>
          <a:off x="1478425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{D8C06D2B-DD8A-477A-B6E0-9D902534C67E}</a:tableStyleId>
              </a:tblPr>
              <a:tblGrid>
                <a:gridCol w="2304950"/>
                <a:gridCol w="39597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Zadowolenie użytkownika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Kciuk w górę / w dół, NPS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Zaangażowanie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Ilu użytkowników wraca? Jak długo używają produktu?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Konwersja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Ilu użytkowników kupuje, klika w reklamy, rejestruje się, itp?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Zatrzymywanie użytkowników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Czy wracają częściej i spędzają jeszcze więcej czasu? Czy przestają używać produktu?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Zysk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/>
                        <a:t>Koszt infrastruktury, koszt odpowiedzi na pojedyncze zapytanie, dochód z użytkownika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77417d160b_0_122"/>
          <p:cNvSpPr txBox="1"/>
          <p:nvPr/>
        </p:nvSpPr>
        <p:spPr>
          <a:xfrm>
            <a:off x="1279350" y="1266200"/>
            <a:ext cx="6585300" cy="22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Proces budowania aplikacji opartej o AI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949"/>
              </a:buClr>
              <a:buSzPts val="1300"/>
              <a:buFont typeface="Montserrat"/>
              <a:buAutoNum type="arabicPeriod"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Zbierz dane testowe (produkcyjne lub wygenerowane)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949"/>
              </a:buClr>
              <a:buSzPts val="1300"/>
              <a:buFont typeface="Montserrat"/>
              <a:buAutoNum type="arabicPeriod"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Wybierz metrykę związaną z celem biznesowym (primary metric - to co poprawiamy, guardrail metrics - to czego nie chcemy zepsuć)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949"/>
              </a:buClr>
              <a:buSzPts val="1300"/>
              <a:buFont typeface="Montserrat"/>
              <a:buAutoNum type="arabicPeriod"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Tworzymy hipotezę i modyfikujemy aplikację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949"/>
              </a:buClr>
              <a:buSzPts val="1300"/>
              <a:buFont typeface="Montserrat"/>
              <a:buAutoNum type="arabicPeriod"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Sprawdzamy wpływ na wybraną metrykę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949"/>
              </a:buClr>
              <a:buSzPts val="1300"/>
              <a:buFont typeface="Montserrat"/>
              <a:buAutoNum type="arabicPeriod"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Analizujemy błędy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949"/>
              </a:buClr>
              <a:buSzPts val="1300"/>
              <a:buFont typeface="Montserrat"/>
              <a:buAutoNum type="arabicPeriod"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Jeśli nie działa: wracamy do kroku 3. Jeśli działa: wracamy do kroku 1.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377417d160b_0_122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77417d160b_0_127"/>
          <p:cNvSpPr txBox="1"/>
          <p:nvPr/>
        </p:nvSpPr>
        <p:spPr>
          <a:xfrm>
            <a:off x="832850" y="1266200"/>
            <a:ext cx="7550400" cy="25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Analizowanie błędów - linki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mikulskibartosz.name/fix-ai-hallucinations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mikulskibartosz.name/ai-data-analysis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mikulskibartosz.name/topic-modeling-and-clustering-with-word-embeddings-and-ai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jxnl.co/writing/2024/05/22/systematically-improving-your-rag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jxnl.co/writing/2024/01/07/inverted-thinking-rag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hamel.dev/blog/posts/evals-faq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hamel.dev/blog/posts/field-guide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g377417d160b_0_127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77417d160b_0_141"/>
          <p:cNvSpPr txBox="1"/>
          <p:nvPr/>
        </p:nvSpPr>
        <p:spPr>
          <a:xfrm>
            <a:off x="1279350" y="1266200"/>
            <a:ext cx="6585300" cy="25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Moduł 4: Zaawansowane techniki pobierania danych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Reranking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Query Expansion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Hypothetical Document Embeddings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BM25 (wyszukiwanie wg słów kluczowych)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Wyszukiwanie w metadanych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Parent Document Retrieval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Wyszukiwanie dokumentów powiązanych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g377417d160b_0_141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77417d160b_0_146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5" name="Google Shape;245;g377417d160b_0_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8338" y="994688"/>
            <a:ext cx="5607326" cy="315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77417d160b_0_152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1" name="Google Shape;251;g377417d160b_0_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363" y="958750"/>
            <a:ext cx="6135276" cy="345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77417d160b_0_158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7" name="Google Shape;257;g377417d160b_0_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4888" y="970475"/>
            <a:ext cx="6174224" cy="347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77417d160b_0_164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3" name="Google Shape;263;g377417d160b_0_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4400" y="1054350"/>
            <a:ext cx="5395210" cy="303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77417d160b_0_170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9" name="Google Shape;269;g377417d160b_0_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1850" y="970475"/>
            <a:ext cx="6100300" cy="343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77417d160b_0_176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5" name="Google Shape;275;g377417d160b_0_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3950" y="970425"/>
            <a:ext cx="5693600" cy="320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77417d160b_0_182"/>
          <p:cNvSpPr txBox="1"/>
          <p:nvPr/>
        </p:nvSpPr>
        <p:spPr>
          <a:xfrm>
            <a:off x="1279350" y="1266200"/>
            <a:ext cx="6585300" cy="16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Moduł 5: Generowanie odpowiedzi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Prompt Engineering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Parametry LLM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Guardrails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" name="Google Shape;281;g377417d160b_0_182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77417d160b_0_187"/>
          <p:cNvSpPr txBox="1"/>
          <p:nvPr/>
        </p:nvSpPr>
        <p:spPr>
          <a:xfrm>
            <a:off x="1279350" y="1266200"/>
            <a:ext cx="65853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Prompt Engineering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promptingguide.ai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g377417d160b_0_187"/>
          <p:cNvSpPr txBox="1"/>
          <p:nvPr/>
        </p:nvSpPr>
        <p:spPr>
          <a:xfrm>
            <a:off x="1893803" y="1949368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8" name="Google Shape;288;g377417d160b_0_187" title="Screenshot 2025-08-23 at 09.59.4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738" y="2286193"/>
            <a:ext cx="5142533" cy="24276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77417d160b_0_201"/>
          <p:cNvSpPr txBox="1"/>
          <p:nvPr/>
        </p:nvSpPr>
        <p:spPr>
          <a:xfrm>
            <a:off x="1279350" y="1266200"/>
            <a:ext cx="65853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In-Context Learning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Dodajemy przykłady odpowiedzi do zapytania.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4" name="Google Shape;294;g377417d160b_0_201"/>
          <p:cNvSpPr txBox="1"/>
          <p:nvPr/>
        </p:nvSpPr>
        <p:spPr>
          <a:xfrm>
            <a:off x="1893803" y="1949368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77417d160b_0_207"/>
          <p:cNvSpPr txBox="1"/>
          <p:nvPr/>
        </p:nvSpPr>
        <p:spPr>
          <a:xfrm>
            <a:off x="1279350" y="1266200"/>
            <a:ext cx="65853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Chain-of-thought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Pokazujemy jak rozwiązać problem.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g377417d160b_0_207"/>
          <p:cNvSpPr txBox="1"/>
          <p:nvPr/>
        </p:nvSpPr>
        <p:spPr>
          <a:xfrm>
            <a:off x="1893803" y="1949368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1" name="Google Shape;301;g377417d160b_0_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763" y="2212693"/>
            <a:ext cx="4824470" cy="24276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"/>
          <p:cNvSpPr/>
          <p:nvPr/>
        </p:nvSpPr>
        <p:spPr>
          <a:xfrm>
            <a:off x="3485725" y="1454925"/>
            <a:ext cx="5192700" cy="2719800"/>
          </a:xfrm>
          <a:prstGeom prst="roundRect">
            <a:avLst>
              <a:gd fmla="val 16667" name="adj"/>
            </a:avLst>
          </a:prstGeom>
          <a:solidFill>
            <a:srgbClr val="EBF8FD"/>
          </a:solidFill>
          <a:ln cap="flat" cmpd="sng" w="9525">
            <a:solidFill>
              <a:srgbClr val="EBF8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3"/>
          <p:cNvSpPr txBox="1"/>
          <p:nvPr/>
        </p:nvSpPr>
        <p:spPr>
          <a:xfrm>
            <a:off x="3702613" y="753563"/>
            <a:ext cx="2995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l" sz="2000">
                <a:solidFill>
                  <a:srgbClr val="41C0F0"/>
                </a:solidFill>
                <a:latin typeface="Montserrat"/>
                <a:ea typeface="Montserrat"/>
                <a:cs typeface="Montserrat"/>
                <a:sym typeface="Montserrat"/>
              </a:rPr>
              <a:t>Bartosz Mikulski</a:t>
            </a:r>
            <a:endParaRPr b="0" i="0" sz="2000" u="none" cap="none" strike="noStrike">
              <a:solidFill>
                <a:srgbClr val="41C0F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3"/>
          <p:cNvSpPr txBox="1"/>
          <p:nvPr/>
        </p:nvSpPr>
        <p:spPr>
          <a:xfrm>
            <a:off x="3702625" y="1472150"/>
            <a:ext cx="56898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Informacje o trenerze:</a:t>
            </a:r>
            <a:br>
              <a:rPr lang="pl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pl" sz="1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https://mikulskibartosz.name/about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9" name="Google Shape;8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9300" y="2114838"/>
            <a:ext cx="1818800" cy="96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3" title="IMG_20221006_132948 (1) copy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674" y="1454925"/>
            <a:ext cx="2039844" cy="271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77417d160b_0_213"/>
          <p:cNvSpPr txBox="1"/>
          <p:nvPr/>
        </p:nvSpPr>
        <p:spPr>
          <a:xfrm>
            <a:off x="1279350" y="1266200"/>
            <a:ext cx="6585300" cy="12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Używamy AI do pisania promptów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https://chatgpt.com/g/g-687603d909248191a68b330ed884670f-lyra-ai-prompt-optimization?model=gpt-5-thinking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7" name="Google Shape;307;g377417d160b_0_213"/>
          <p:cNvSpPr txBox="1"/>
          <p:nvPr/>
        </p:nvSpPr>
        <p:spPr>
          <a:xfrm>
            <a:off x="1893803" y="1949368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8" name="Google Shape;308;g377417d160b_0_213" title="Screenshot 2025-08-23 at 10.03.4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9325" y="2411075"/>
            <a:ext cx="4362855" cy="236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77417d160b_0_194"/>
          <p:cNvSpPr txBox="1"/>
          <p:nvPr/>
        </p:nvSpPr>
        <p:spPr>
          <a:xfrm>
            <a:off x="1279350" y="1266200"/>
            <a:ext cx="6585300" cy="35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Structured Output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pl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pydantic </a:t>
            </a:r>
            <a:r>
              <a:rPr lang="pl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pl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BaseModel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pl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Answer(BaseModel):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answer: str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sources: list[str]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query_engine = index.as_query_engine(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response_mode=</a:t>
            </a:r>
            <a:r>
              <a:rPr lang="pl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"compact"</a:t>
            </a:r>
            <a:r>
              <a:rPr lang="pl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output_cls=Answer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5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BAML: https://mikulskibartosz.name/baml-turns-prompt-engineering-into-real-engineering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" name="Google Shape;314;g377417d160b_0_194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77417d160b_0_221"/>
          <p:cNvSpPr txBox="1"/>
          <p:nvPr/>
        </p:nvSpPr>
        <p:spPr>
          <a:xfrm>
            <a:off x="1279350" y="1266200"/>
            <a:ext cx="65853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Jak działa LLM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mikulskibartosz.name/llm-sampling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" name="Google Shape;320;g377417d160b_0_221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1" name="Google Shape;321;g377417d160b_0_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6486" y="2003975"/>
            <a:ext cx="3011025" cy="264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77417d160b_0_227"/>
          <p:cNvSpPr txBox="1"/>
          <p:nvPr/>
        </p:nvSpPr>
        <p:spPr>
          <a:xfrm>
            <a:off x="1279350" y="1266200"/>
            <a:ext cx="6585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Parametr: temperature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7" name="Google Shape;327;g377417d160b_0_227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8" name="Google Shape;328;g377417d160b_0_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81700"/>
            <a:ext cx="4057040" cy="242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g377417d160b_0_2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1840" y="1681700"/>
            <a:ext cx="4057040" cy="242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g377417d160b_0_227"/>
          <p:cNvSpPr txBox="1"/>
          <p:nvPr/>
        </p:nvSpPr>
        <p:spPr>
          <a:xfrm>
            <a:off x="1626375" y="4207700"/>
            <a:ext cx="110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chemeClr val="dk2"/>
                </a:solidFill>
              </a:rPr>
              <a:t>Temperature: 1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331" name="Google Shape;331;g377417d160b_0_227"/>
          <p:cNvSpPr txBox="1"/>
          <p:nvPr/>
        </p:nvSpPr>
        <p:spPr>
          <a:xfrm>
            <a:off x="5835826" y="4207700"/>
            <a:ext cx="123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chemeClr val="dk2"/>
                </a:solidFill>
              </a:rPr>
              <a:t>Temperature: 0.1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77417d160b_0_238"/>
          <p:cNvSpPr txBox="1"/>
          <p:nvPr/>
        </p:nvSpPr>
        <p:spPr>
          <a:xfrm>
            <a:off x="1279350" y="1266200"/>
            <a:ext cx="65853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Guardrails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protectai.github.io/llm-guard</a:t>
            </a:r>
            <a:b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guardrailsai.com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" name="Google Shape;337;g377417d160b_0_238"/>
          <p:cNvSpPr txBox="1"/>
          <p:nvPr/>
        </p:nvSpPr>
        <p:spPr>
          <a:xfrm>
            <a:off x="1893803" y="1949368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8" name="Google Shape;338;g377417d160b_0_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175" y="2212693"/>
            <a:ext cx="4163144" cy="2427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77417d160b_0_247"/>
          <p:cNvSpPr txBox="1"/>
          <p:nvPr/>
        </p:nvSpPr>
        <p:spPr>
          <a:xfrm>
            <a:off x="3114800" y="1266200"/>
            <a:ext cx="3047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Moduł 6: Text-to-SQL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mikulskibartosz.name/ai-data-analyst-bot-for-slack-with-gpt-and-langchain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4" name="Google Shape;344;g377417d160b_0_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999" y="864125"/>
            <a:ext cx="2124543" cy="387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g377417d160b_0_2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2848" y="864125"/>
            <a:ext cx="2344004" cy="387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77417d160b_0_252"/>
          <p:cNvSpPr txBox="1"/>
          <p:nvPr/>
        </p:nvSpPr>
        <p:spPr>
          <a:xfrm>
            <a:off x="1279350" y="1266200"/>
            <a:ext cx="6585300" cy="17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Moduł 7: Poziomy </a:t>
            </a: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autonomii</a:t>
            </a: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agentów AI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Niski:</a:t>
            </a: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binarne decyzje</a:t>
            </a:r>
            <a:b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Średni:</a:t>
            </a: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wybieranie narzędzi i ich parametrów, pamięć krótko</a:t>
            </a:r>
            <a:b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i długoterminowa</a:t>
            </a:r>
            <a:b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Wysoki:</a:t>
            </a: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planowanie zadań, dzielenie zadań na podzadania</a:t>
            </a:r>
            <a:endParaRPr sz="13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77417d160b_0_257"/>
          <p:cNvSpPr txBox="1"/>
          <p:nvPr/>
        </p:nvSpPr>
        <p:spPr>
          <a:xfrm>
            <a:off x="1279350" y="1266200"/>
            <a:ext cx="6585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Moduł 8: Model Context Protocol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modelcontextprotocol.io</a:t>
            </a:r>
            <a:b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gofastmcp.com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6" name="Google Shape;356;g377417d160b_0_257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77417d160b_0_263"/>
          <p:cNvSpPr txBox="1"/>
          <p:nvPr/>
        </p:nvSpPr>
        <p:spPr>
          <a:xfrm>
            <a:off x="1279350" y="1266200"/>
            <a:ext cx="6585300" cy="3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Zadanie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Przygotuj RAG odpowiadający na pytania korzystając z danych z wybranego przez siebie RSS ze strony: https://www.nytimes.com/rss</a:t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1. </a:t>
            </a: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Powinien</a:t>
            </a: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obsługiwać wyszukiwanie oparte o treść oraz słowa kluczowe (kategorie).</a:t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2. </a:t>
            </a: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Powinien</a:t>
            </a: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obsługiwać zapytania zawierające daty (także w formie: wczoraj, dwa dni temu, itp.).</a:t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Pytania:</a:t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1. W jaki sposób załadować dane?</a:t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2. Czy musimy jakoś przetworzyć dokumenty?</a:t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3. Jakie są opcje indeksowania?</a:t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4. W jaki sposób wyszukać odpowiednie dokumenty?</a:t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5. Jaki sposób generowania odpowiedzi będzie odpowiedni?</a:t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0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6. Skąd będziemy wiedzieli, że RAG działa poprawnie?</a:t>
            </a:r>
            <a:endParaRPr sz="10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"/>
          <p:cNvSpPr txBox="1"/>
          <p:nvPr/>
        </p:nvSpPr>
        <p:spPr>
          <a:xfrm>
            <a:off x="695700" y="794550"/>
            <a:ext cx="775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l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Szkolenie zdalne - zasady ogólne</a:t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5"/>
          <p:cNvSpPr txBox="1"/>
          <p:nvPr/>
        </p:nvSpPr>
        <p:spPr>
          <a:xfrm>
            <a:off x="695700" y="1273275"/>
            <a:ext cx="80859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 Light"/>
              <a:buAutoNum type="arabicPeriod"/>
            </a:pPr>
            <a:r>
              <a:rPr b="0" i="0" lang="pl" sz="1300" u="none" cap="none" strike="noStrike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Znaleźć spokojne i wygodne miejsce, aby móc realizować ćwiczenia i warsztaty.</a:t>
            </a:r>
            <a:endParaRPr b="0" i="0" sz="13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 Light"/>
              <a:buAutoNum type="arabicPeriod"/>
            </a:pPr>
            <a:r>
              <a:rPr b="0" i="0" lang="pl" sz="1300" u="none" cap="none" strike="noStrike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Używamy naszych imion podczas trwania szkolenia, zamiast abstrakcyjnych loginów </a:t>
            </a:r>
            <a:endParaRPr b="0" i="0" sz="13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 Light"/>
              <a:buAutoNum type="arabicPeriod"/>
            </a:pPr>
            <a:r>
              <a:rPr b="0" i="0" lang="pl" sz="1300" u="none" cap="none" strike="noStrike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Proszę o wyciszenie mikrofonów, kamera nie musi być włączona - w zależności od jakości połączenia nawet wyłączona.</a:t>
            </a:r>
            <a:endParaRPr b="0" i="0" sz="13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l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Praca w grupie i dyskusje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 Light"/>
              <a:buAutoNum type="arabicPeriod"/>
            </a:pPr>
            <a:r>
              <a:rPr b="0" i="0" lang="pl" sz="1300" u="none" cap="none" strike="noStrike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Można podnieść rękę lub włączyć mikrofon i poczekać, aż zauważę :)</a:t>
            </a:r>
            <a:endParaRPr b="0" i="0" sz="13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 Light"/>
              <a:buAutoNum type="arabicPeriod"/>
            </a:pPr>
            <a:r>
              <a:rPr b="0" i="0" lang="pl" sz="1300" u="none" cap="none" strike="noStrike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Pauzy to czas na reakcję lub wykonanie ćwiczenia - w tym czasie jestem dostępny do pomocy.</a:t>
            </a:r>
            <a:endParaRPr b="0" i="0" sz="13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 Light"/>
              <a:buAutoNum type="arabicPeriod"/>
            </a:pPr>
            <a:r>
              <a:rPr b="0" i="0" lang="pl" sz="1300" u="none" cap="none" strike="noStrike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Jesteśmy otwarci na ciekawostki, komentarze są mile widziane.</a:t>
            </a:r>
            <a:endParaRPr b="0" i="0" sz="13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l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Jeśli pojawią się problemy :(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 Light"/>
              <a:buAutoNum type="arabicPeriod"/>
            </a:pPr>
            <a:r>
              <a:rPr b="0" i="0" lang="pl" sz="1300" u="none" cap="none" strike="noStrike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Słaba jakość transmisji, przerwania lub inne kłopoty - proszę od razu alarmować.</a:t>
            </a:r>
            <a:endParaRPr b="0" i="0" sz="13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 Light"/>
              <a:buAutoNum type="arabicPeriod"/>
            </a:pPr>
            <a:r>
              <a:rPr b="0" i="0" lang="pl" sz="1300" u="none" cap="none" strike="noStrike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Zniknięcie prowadzącego nie oznacza końca szkolenia ;) Dajemy sobie minutę na powrót do szkolenia, w przeciwnym przypadku umawiamy się na kilkuminutową przerwę.</a:t>
            </a:r>
            <a:endParaRPr b="0" i="0" sz="13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4c11ad18fe_0_0"/>
          <p:cNvSpPr txBox="1"/>
          <p:nvPr/>
        </p:nvSpPr>
        <p:spPr>
          <a:xfrm>
            <a:off x="695700" y="1030125"/>
            <a:ext cx="775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l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Uwaga</a:t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g34c11ad18fe_0_0"/>
          <p:cNvSpPr txBox="1"/>
          <p:nvPr/>
        </p:nvSpPr>
        <p:spPr>
          <a:xfrm>
            <a:off x="732900" y="1518675"/>
            <a:ext cx="76782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pl" sz="1300" u="none" cap="none" strike="noStrike">
                <a:solidFill>
                  <a:srgbClr val="1D1C1D"/>
                </a:solidFill>
                <a:latin typeface="Montserrat"/>
                <a:ea typeface="Montserrat"/>
                <a:cs typeface="Montserrat"/>
                <a:sym typeface="Montserrat"/>
              </a:rPr>
              <a:t>Wszelkie materiały (treści tekstowe, wideo, ilustracje, zdjęcia itp.) wchodzące w skład szkoleń, kursów i webinarów organizowanych przez Sages są objęte prawem autorskim i podlegają ochronie na mocy Ustawy o prawie autorskim i prawach pokrewnych z dnia 4 lutego 1994 r. (tekst ujednolicony: Dz.U. 2006 nr 90 poz. 631). Kopiowanie, przetwarzanie, rozpowszechnianie tych materiałów w całości lub w części jest zabronione.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"/>
          <p:cNvSpPr txBox="1"/>
          <p:nvPr/>
        </p:nvSpPr>
        <p:spPr>
          <a:xfrm>
            <a:off x="715100" y="957150"/>
            <a:ext cx="775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l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Szkolenie zdalne - przerwy</a:t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6"/>
          <p:cNvSpPr txBox="1"/>
          <p:nvPr/>
        </p:nvSpPr>
        <p:spPr>
          <a:xfrm>
            <a:off x="695700" y="1565825"/>
            <a:ext cx="688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Light"/>
              <a:buAutoNum type="arabicPeriod"/>
            </a:pPr>
            <a:r>
              <a:rPr b="0" i="0" lang="pl" sz="1400" u="none" cap="none" strike="noStrike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Każdego dnia przerwa obiadowa w okolicy godz. 13 trwająca ~45 minut.</a:t>
            </a:r>
            <a:endParaRPr b="0" i="0" sz="14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Light"/>
              <a:buAutoNum type="arabicPeriod"/>
            </a:pPr>
            <a:r>
              <a:rPr b="0" i="0" lang="pl" sz="1400" u="none" cap="none" strike="noStrike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Kilkuminutowe przerwy pomiędzy większymi sekcjami szkolenia.</a:t>
            </a:r>
            <a:endParaRPr b="0" i="0" sz="14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77417d160b_0_4"/>
          <p:cNvSpPr txBox="1"/>
          <p:nvPr/>
        </p:nvSpPr>
        <p:spPr>
          <a:xfrm>
            <a:off x="1279350" y="1266200"/>
            <a:ext cx="6585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Moduł 1: Bazowy RAG</a:t>
            </a: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b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 to jest RAG?</a:t>
            </a:r>
            <a:b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Jak działają bazy wektorowe?</a:t>
            </a:r>
            <a:b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Wprowadzenie do Llama-index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Źródła:</a:t>
            </a:r>
            <a:b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solidFill>
                  <a:srgbClr val="313949"/>
                </a:solidFill>
                <a:latin typeface="Montserrat"/>
                <a:ea typeface="Montserrat"/>
                <a:cs typeface="Montserrat"/>
                <a:sym typeface="Montserrat"/>
              </a:rPr>
              <a:t>mikulskibartosz.name/advanced-rag-techniques-explained</a:t>
            </a:r>
            <a:br>
              <a:rPr lang="pl" sz="13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300">
                <a:latin typeface="Montserrat"/>
                <a:ea typeface="Montserrat"/>
                <a:cs typeface="Montserrat"/>
                <a:sym typeface="Montserrat"/>
              </a:rPr>
              <a:t>https://mikulskibartosz.name/approximate-nearest-neighbor-vs-rag</a:t>
            </a:r>
            <a:br>
              <a:rPr lang="pl" sz="1300">
                <a:latin typeface="Montserrat"/>
                <a:ea typeface="Montserrat"/>
                <a:cs typeface="Montserrat"/>
                <a:sym typeface="Montserrat"/>
              </a:rPr>
            </a:b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g377417d160b_0_4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77417d160b_0_31"/>
          <p:cNvSpPr txBox="1"/>
          <p:nvPr/>
        </p:nvSpPr>
        <p:spPr>
          <a:xfrm>
            <a:off x="1279350" y="1266200"/>
            <a:ext cx="6585300" cy="28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 to jest RAG?</a:t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949"/>
              </a:buClr>
              <a:buSzPts val="1500"/>
              <a:buFont typeface="Montserrat"/>
              <a:buChar char="●"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RAG łączy wyszukiwanie (retrieval) i generowanie (generation) odpowiedzi przez model językowy.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949"/>
              </a:buClr>
              <a:buSzPts val="1500"/>
              <a:buFont typeface="Montserrat"/>
              <a:buChar char="●"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Najpierw mechanizm retrievera wybiera najbardziej pasujące fragmenty z bazy wiedzy.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3949"/>
              </a:buClr>
              <a:buSzPts val="1500"/>
              <a:buFont typeface="Montserrat"/>
              <a:buChar char="●"/>
            </a:pPr>
            <a:r>
              <a:rPr lang="pl" sz="1500">
                <a:solidFill>
                  <a:srgbClr val="313949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Wybrane treści są przekazywane do modelu, który buduje końcową odpowiedź.</a:t>
            </a:r>
            <a:endParaRPr sz="1500">
              <a:solidFill>
                <a:srgbClr val="313949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g377417d160b_0_31"/>
          <p:cNvSpPr txBox="1"/>
          <p:nvPr/>
        </p:nvSpPr>
        <p:spPr>
          <a:xfrm>
            <a:off x="1893803" y="1956300"/>
            <a:ext cx="54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Sages</dc:creator>
</cp:coreProperties>
</file>